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4" r:id="rId7"/>
    <p:sldId id="265" r:id="rId8"/>
    <p:sldId id="25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E00"/>
    <a:srgbClr val="FBC02D"/>
    <a:srgbClr val="D419CD"/>
    <a:srgbClr val="66BB6A"/>
    <a:srgbClr val="197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C8731-36D8-4831-A746-F3280C8E5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6E3111-8A67-49FF-BC37-2C4D1F97F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8DF481-B45E-47EB-B9EF-AEFAA284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2294-EEC2-49E1-AC5E-F651587B34A9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94243F-3F44-44F8-93AA-B0D85F18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CCC4DB-02E0-4244-8D29-571A22B0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955C-1517-4752-8B62-87955AA3D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03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F3463-079E-48F0-8B0C-9D7B56C1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469307-BAEF-4527-A6E6-59F50A794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5700FA-B22F-4EBB-91C2-4E1CADEA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2294-EEC2-49E1-AC5E-F651587B34A9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05C769-0B83-4AA4-8C20-9FDDBE25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745FEE-887A-4B90-8646-610CF3C0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955C-1517-4752-8B62-87955AA3D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44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E24C0C-EA92-4678-9E08-462CE8444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6C3070-FC48-4413-998A-E9838CF5B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71864E-4167-484D-9A56-8CB1EEA1A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2294-EEC2-49E1-AC5E-F651587B34A9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C8FC03-3D05-426D-A0A9-C8E11CBF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5BDAE1-D763-4CCC-BAB8-B7B6F56E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955C-1517-4752-8B62-87955AA3D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33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38EBE-BCB0-4A69-8B58-6F9B9ABF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E63A6-A215-4498-A07B-D53379237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A3EF65-15ED-4C21-AFFD-C299647E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2294-EEC2-49E1-AC5E-F651587B34A9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295043-9EA8-446B-B3E3-BD166CB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2325DE-214D-4FC9-852E-8F685E84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955C-1517-4752-8B62-87955AA3D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75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7B04E-CC26-4918-8332-75B5FD2C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B13F84-3FEF-4508-AC2D-3D435E4EB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3BCB3F-3808-463E-A258-081B7EA2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2294-EEC2-49E1-AC5E-F651587B34A9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40EF98-8C90-44D4-843B-49AAE5E0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B92174-D619-4910-B75B-0DC52CCC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955C-1517-4752-8B62-87955AA3D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69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86706-9676-445D-88E9-E9B032C6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33DAD7-0913-4376-B587-FECDEB5EC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6F82DE-1064-447A-8F39-961E758B6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E4A9E8-54C0-4E86-A995-C0AF5EEA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2294-EEC2-49E1-AC5E-F651587B34A9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086D4F-8175-4EEE-9945-29E76499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FF083A-62DC-40F7-BE3A-2D6219CA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955C-1517-4752-8B62-87955AA3D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10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74A5E-28ED-48C7-81BE-1148BD89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BC8686-3FA4-450C-A1B4-9E8105E46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D04E80-AEA8-4425-943D-C19218B00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A905370-4CF7-4DFB-ACF7-78FC01A4C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2939DDF-F9CD-4DE7-AF94-38C2DE759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5E62186-B117-4B0D-8B83-B32E6DC9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2294-EEC2-49E1-AC5E-F651587B34A9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37C4C9F-3A2A-42BF-A80D-B1644CED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197D2E3-6E4F-4DF9-A577-4E052D04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955C-1517-4752-8B62-87955AA3D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73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DA524-AAE7-43CC-A18F-9F01E82D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F46A082-C06B-404A-8B81-9A1D68AE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2294-EEC2-49E1-AC5E-F651587B34A9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4D92826-CBBE-436B-AE3E-5EA67D13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F4C582-35AD-475F-B150-E9C08772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955C-1517-4752-8B62-87955AA3D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33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4AFBF0-F85F-405C-81EB-F27FF9430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2294-EEC2-49E1-AC5E-F651587B34A9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9D5C176-FFBB-4142-87A0-A13951EE3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B4D02F-D401-45E0-8BC1-B1D30D51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955C-1517-4752-8B62-87955AA3D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70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FF35A-0FFA-4BE6-B662-6CC09C9E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95FC20-A482-4FE6-A2AF-AC3C37CF1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47728D-3C68-4993-A766-8E4CA87C2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0A7418-72AA-4C1F-B7BC-EE53C49F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2294-EEC2-49E1-AC5E-F651587B34A9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2935A0-B2D5-4AF2-8020-ECC66642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8CBA86C-6D87-49AE-8F69-851A50A9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955C-1517-4752-8B62-87955AA3D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38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82DCA-86F2-4429-ACE4-9621231C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9630D2-FBAD-4D1F-86D9-38F370CF2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132BBE-60F8-433B-8210-8E4B4AA99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FCA881-2494-4809-BABC-DD151443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2294-EEC2-49E1-AC5E-F651587B34A9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44617B-9BB7-462B-AA2E-262610E2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916B48-D563-46E4-82F2-394B8AE4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955C-1517-4752-8B62-87955AA3D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06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915C266-C3CC-4079-A177-C51745C8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AAF5E2-99C9-4659-AD28-718CB1677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FBDEF4-A4CB-4A31-AE78-13A6841C4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52294-EEC2-49E1-AC5E-F651587B34A9}" type="datetimeFigureOut">
              <a:rPr lang="pt-BR" smtClean="0"/>
              <a:t>14/02/2024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C6EDD0-64A6-48FC-BBA6-6068F1D06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517D41-D16C-41FD-BCDA-C61780B2B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F955C-1517-4752-8B62-87955AA3D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3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.google.com/web/data=MkEKPwo9CiExTlA4TmlaTHgtdWhKcC1yZ2VQVnIyeHlyWWxoRFBJUEkSFgoUMDUzOTQ1N0NBQTJFREEyMkI1REIgA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a logo">
            <a:extLst>
              <a:ext uri="{FF2B5EF4-FFF2-40B4-BE49-F238E27FC236}">
                <a16:creationId xmlns:a16="http://schemas.microsoft.com/office/drawing/2014/main" id="{48ED6CFC-E9C8-4EBC-9ACF-F5EF1D98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27502" r="328" b="24577"/>
          <a:stretch>
            <a:fillRect/>
          </a:stretch>
        </p:blipFill>
        <p:spPr bwMode="auto">
          <a:xfrm>
            <a:off x="581583" y="133788"/>
            <a:ext cx="4000500" cy="1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6EE02CB-30BF-4E8C-89D2-8172711D5829}"/>
              </a:ext>
            </a:extLst>
          </p:cNvPr>
          <p:cNvSpPr txBox="1"/>
          <p:nvPr/>
        </p:nvSpPr>
        <p:spPr>
          <a:xfrm>
            <a:off x="581583" y="1716681"/>
            <a:ext cx="7271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DE EMERGÊNCIA</a:t>
            </a:r>
            <a:br>
              <a:rPr lang="pt-B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OCASIONADA PELAS CHUVAS</a:t>
            </a:r>
            <a:br>
              <a:rPr lang="pt-B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ALAGAMENTOS</a:t>
            </a:r>
            <a:endParaRPr lang="pt-BR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2F734B0-E230-4D57-B490-5F0C09F6B5E0}"/>
              </a:ext>
            </a:extLst>
          </p:cNvPr>
          <p:cNvSpPr/>
          <p:nvPr/>
        </p:nvSpPr>
        <p:spPr>
          <a:xfrm>
            <a:off x="698352" y="4033020"/>
            <a:ext cx="715472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AÇÕES REALIZADAS PELO GOVERNO DO ESTADO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2EED5CF-EB6E-4360-9F80-0897D6D4D33A}"/>
              </a:ext>
            </a:extLst>
          </p:cNvPr>
          <p:cNvSpPr/>
          <p:nvPr/>
        </p:nvSpPr>
        <p:spPr>
          <a:xfrm>
            <a:off x="698353" y="6179729"/>
            <a:ext cx="2914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dirty="0"/>
              <a:t>Macapá-AP, 13/12/2023 – 23h00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840604F-C717-4A77-96BD-FD45E44B2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788" y="0"/>
            <a:ext cx="3016212" cy="13234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B9166DB-905F-4B46-B59B-F00E7CD1D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788" y="1323440"/>
            <a:ext cx="3016212" cy="184394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D91D783-9A95-4E86-A7D2-2A1099753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788" y="5146787"/>
            <a:ext cx="3016212" cy="171121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FAC6A7B-BD29-451D-A01E-F62691EB34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3"/>
          <a:stretch/>
        </p:blipFill>
        <p:spPr>
          <a:xfrm>
            <a:off x="9175788" y="3149600"/>
            <a:ext cx="3016212" cy="19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1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ea logo">
            <a:extLst>
              <a:ext uri="{FF2B5EF4-FFF2-40B4-BE49-F238E27FC236}">
                <a16:creationId xmlns:a16="http://schemas.microsoft.com/office/drawing/2014/main" id="{A4334851-9944-4134-8A66-62A2485F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27502" r="328" b="24577"/>
          <a:stretch>
            <a:fillRect/>
          </a:stretch>
        </p:blipFill>
        <p:spPr bwMode="auto">
          <a:xfrm>
            <a:off x="187138" y="116539"/>
            <a:ext cx="2921007" cy="8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F3DBBCA-90C1-4756-BC81-8E082B771F12}"/>
              </a:ext>
            </a:extLst>
          </p:cNvPr>
          <p:cNvSpPr txBox="1"/>
          <p:nvPr/>
        </p:nvSpPr>
        <p:spPr>
          <a:xfrm>
            <a:off x="6264457" y="116539"/>
            <a:ext cx="563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/>
              <a:t>SITUAÇÃO DE EMERGÊNCIA OCASIONADA PELAS CHUVAS E ALAGAMENTOS</a:t>
            </a:r>
            <a:endParaRPr lang="pt-BR" sz="1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18C8CF-9F86-4680-B12C-51F24FD3FB39}"/>
              </a:ext>
            </a:extLst>
          </p:cNvPr>
          <p:cNvSpPr txBox="1"/>
          <p:nvPr/>
        </p:nvSpPr>
        <p:spPr>
          <a:xfrm>
            <a:off x="995082" y="1348643"/>
            <a:ext cx="1119691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R E S U M 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BC86CE-D9F3-4054-913D-21C10B9A47EA}"/>
              </a:ext>
            </a:extLst>
          </p:cNvPr>
          <p:cNvSpPr txBox="1"/>
          <p:nvPr/>
        </p:nvSpPr>
        <p:spPr>
          <a:xfrm>
            <a:off x="995082" y="2223245"/>
            <a:ext cx="5771478" cy="3451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rgbClr val="1976D2"/>
                </a:solidFill>
                <a:sym typeface="Webdings" panose="05030102010509060703" pitchFamily="18" charset="2"/>
              </a:rPr>
              <a:t></a:t>
            </a:r>
            <a:r>
              <a:rPr lang="pt-BR" dirty="0">
                <a:sym typeface="Webdings" panose="05030102010509060703" pitchFamily="18" charset="2"/>
              </a:rPr>
              <a:t>   </a:t>
            </a:r>
            <a:r>
              <a:rPr lang="pt-BR" sz="2400" dirty="0"/>
              <a:t>27</a:t>
            </a:r>
            <a:r>
              <a:rPr lang="pt-BR" dirty="0"/>
              <a:t> áreas com alagamento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66BB6A"/>
                </a:solidFill>
                <a:sym typeface="Webdings" panose="05030102010509060703" pitchFamily="18" charset="2"/>
              </a:rPr>
              <a:t></a:t>
            </a:r>
            <a:r>
              <a:rPr lang="pt-BR" dirty="0">
                <a:solidFill>
                  <a:srgbClr val="1976D2"/>
                </a:solidFill>
                <a:sym typeface="Webdings" panose="05030102010509060703" pitchFamily="18" charset="2"/>
              </a:rPr>
              <a:t>   </a:t>
            </a:r>
            <a:r>
              <a:rPr lang="pt-BR" sz="2400" dirty="0"/>
              <a:t>9</a:t>
            </a:r>
            <a:r>
              <a:rPr lang="pt-BR" dirty="0"/>
              <a:t> quedas/poda de árvores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D419CD"/>
                </a:solidFill>
                <a:sym typeface="Webdings" panose="05030102010509060703" pitchFamily="18" charset="2"/>
              </a:rPr>
              <a:t></a:t>
            </a:r>
            <a:r>
              <a:rPr lang="pt-BR" dirty="0">
                <a:solidFill>
                  <a:srgbClr val="1976D2"/>
                </a:solidFill>
                <a:sym typeface="Webdings" panose="05030102010509060703" pitchFamily="18" charset="2"/>
              </a:rPr>
              <a:t>   </a:t>
            </a:r>
            <a:r>
              <a:rPr lang="pt-BR" sz="2400" dirty="0"/>
              <a:t>4</a:t>
            </a:r>
            <a:r>
              <a:rPr lang="pt-BR" dirty="0"/>
              <a:t> pontos de atendimento da Assistência Social</a:t>
            </a:r>
          </a:p>
          <a:p>
            <a:r>
              <a:rPr lang="pt-BR" dirty="0">
                <a:solidFill>
                  <a:srgbClr val="FBC02D"/>
                </a:solidFill>
                <a:sym typeface="Webdings" panose="05030102010509060703" pitchFamily="18" charset="2"/>
              </a:rPr>
              <a:t></a:t>
            </a:r>
            <a:r>
              <a:rPr lang="pt-BR" dirty="0">
                <a:solidFill>
                  <a:srgbClr val="1976D2"/>
                </a:solidFill>
                <a:sym typeface="Webdings" panose="05030102010509060703" pitchFamily="18" charset="2"/>
              </a:rPr>
              <a:t>   </a:t>
            </a:r>
            <a:r>
              <a:rPr lang="pt-BR" sz="2400" dirty="0"/>
              <a:t>3</a:t>
            </a:r>
            <a:r>
              <a:rPr lang="pt-BR" dirty="0"/>
              <a:t> pontos de apoio da SETRAP</a:t>
            </a:r>
            <a:br>
              <a:rPr lang="pt-BR" dirty="0"/>
            </a:br>
            <a:r>
              <a:rPr lang="pt-BR" dirty="0"/>
              <a:t>           - Treze de Setembro/Minas Gerais (Cuba de Asfalto) </a:t>
            </a:r>
          </a:p>
          <a:p>
            <a:r>
              <a:rPr lang="pt-BR" dirty="0"/>
              <a:t>           - Canal do </a:t>
            </a:r>
            <a:r>
              <a:rPr lang="pt-BR" dirty="0" err="1"/>
              <a:t>Beirol</a:t>
            </a:r>
            <a:r>
              <a:rPr lang="pt-BR" dirty="0"/>
              <a:t>/Pedrinhas</a:t>
            </a:r>
          </a:p>
          <a:p>
            <a:r>
              <a:rPr lang="pt-BR" dirty="0"/>
              <a:t>           - José Tupinambá/</a:t>
            </a:r>
            <a:r>
              <a:rPr lang="pt-BR" dirty="0" err="1"/>
              <a:t>Odilardo</a:t>
            </a:r>
            <a:r>
              <a:rPr lang="pt-BR" dirty="0"/>
              <a:t> Silva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F97E00"/>
                </a:solidFill>
                <a:sym typeface="Webdings" panose="05030102010509060703" pitchFamily="18" charset="2"/>
              </a:rPr>
              <a:t></a:t>
            </a:r>
            <a:r>
              <a:rPr lang="pt-BR" dirty="0">
                <a:solidFill>
                  <a:srgbClr val="1976D2"/>
                </a:solidFill>
                <a:sym typeface="Webdings" panose="05030102010509060703" pitchFamily="18" charset="2"/>
              </a:rPr>
              <a:t>   </a:t>
            </a:r>
            <a:r>
              <a:rPr lang="pt-BR" sz="2400" dirty="0"/>
              <a:t>2</a:t>
            </a:r>
            <a:r>
              <a:rPr lang="pt-BR" dirty="0"/>
              <a:t> pontos de apoio da Defesa Civil</a:t>
            </a:r>
          </a:p>
        </p:txBody>
      </p:sp>
      <p:pic>
        <p:nvPicPr>
          <p:cNvPr id="7" name="Imagem 6">
            <a:hlinkClick r:id="rId3"/>
            <a:extLst>
              <a:ext uri="{FF2B5EF4-FFF2-40B4-BE49-F238E27FC236}">
                <a16:creationId xmlns:a16="http://schemas.microsoft.com/office/drawing/2014/main" id="{701723B2-5271-409E-A408-DE7B308C1B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34"/>
          <a:stretch/>
        </p:blipFill>
        <p:spPr>
          <a:xfrm>
            <a:off x="6858000" y="1920241"/>
            <a:ext cx="5230006" cy="455165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C789939-3B69-4F24-9DCD-F6551182E54F}"/>
              </a:ext>
            </a:extLst>
          </p:cNvPr>
          <p:cNvSpPr txBox="1"/>
          <p:nvPr/>
        </p:nvSpPr>
        <p:spPr>
          <a:xfrm>
            <a:off x="187138" y="6442644"/>
            <a:ext cx="590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9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ea logo">
            <a:extLst>
              <a:ext uri="{FF2B5EF4-FFF2-40B4-BE49-F238E27FC236}">
                <a16:creationId xmlns:a16="http://schemas.microsoft.com/office/drawing/2014/main" id="{A4334851-9944-4134-8A66-62A2485F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27502" r="328" b="24577"/>
          <a:stretch>
            <a:fillRect/>
          </a:stretch>
        </p:blipFill>
        <p:spPr bwMode="auto">
          <a:xfrm>
            <a:off x="187138" y="116539"/>
            <a:ext cx="2921007" cy="8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F3DBBCA-90C1-4756-BC81-8E082B771F12}"/>
              </a:ext>
            </a:extLst>
          </p:cNvPr>
          <p:cNvSpPr txBox="1"/>
          <p:nvPr/>
        </p:nvSpPr>
        <p:spPr>
          <a:xfrm>
            <a:off x="6264457" y="116539"/>
            <a:ext cx="563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/>
              <a:t>SITUAÇÃO DE EMERGÊNCIA OCASIONADA PELAS CHUVAS E ALAGAMENTOS</a:t>
            </a:r>
            <a:endParaRPr lang="pt-BR" sz="1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18C8CF-9F86-4680-B12C-51F24FD3FB39}"/>
              </a:ext>
            </a:extLst>
          </p:cNvPr>
          <p:cNvSpPr txBox="1"/>
          <p:nvPr/>
        </p:nvSpPr>
        <p:spPr>
          <a:xfrm>
            <a:off x="991907" y="1325498"/>
            <a:ext cx="1120009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SEINF / SETRAP / DETRAN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BC86CE-D9F3-4054-913D-21C10B9A47EA}"/>
              </a:ext>
            </a:extLst>
          </p:cNvPr>
          <p:cNvSpPr txBox="1"/>
          <p:nvPr/>
        </p:nvSpPr>
        <p:spPr>
          <a:xfrm>
            <a:off x="991907" y="2161670"/>
            <a:ext cx="5197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/>
              <a:t>Monitoramentos dos pontos de inundação e avaliação das medidas necessárias.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/>
              <a:t>Apoio com caçambas nas ações da PMM, no Canal do </a:t>
            </a:r>
            <a:r>
              <a:rPr lang="pt-BR" sz="2000" dirty="0" err="1"/>
              <a:t>Beirol</a:t>
            </a:r>
            <a:r>
              <a:rPr lang="pt-BR" sz="20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/>
              <a:t>Desobstrução do lançamento do canal do </a:t>
            </a:r>
            <a:r>
              <a:rPr lang="pt-BR" sz="2000" dirty="0" err="1"/>
              <a:t>beirol</a:t>
            </a:r>
            <a:r>
              <a:rPr lang="pt-BR" sz="2000" dirty="0"/>
              <a:t> na bacia das pedrinhas, com escavadeira hidráulica, retro escavadeira e caçambas.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/>
              <a:t>168 toneladas de material coletado.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C5AA28F-A1EB-40D8-94DE-2A311E73B091}"/>
              </a:ext>
            </a:extLst>
          </p:cNvPr>
          <p:cNvSpPr txBox="1"/>
          <p:nvPr/>
        </p:nvSpPr>
        <p:spPr>
          <a:xfrm>
            <a:off x="8365944" y="6442644"/>
            <a:ext cx="382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Fonte: Sec. David </a:t>
            </a:r>
            <a:r>
              <a:rPr lang="pt-BR" dirty="0" err="1"/>
              <a:t>Covre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C0043E-342D-435E-9A6E-21C8564E1FE7}"/>
              </a:ext>
            </a:extLst>
          </p:cNvPr>
          <p:cNvSpPr txBox="1"/>
          <p:nvPr/>
        </p:nvSpPr>
        <p:spPr>
          <a:xfrm>
            <a:off x="6349160" y="2057197"/>
            <a:ext cx="57514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/>
              <a:t>Equipamentos utilizados: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300" dirty="0"/>
          </a:p>
          <a:p>
            <a:pPr marL="742950" lvl="1" indent="-285750">
              <a:buFont typeface="Calibri" panose="020F0502020204030204" pitchFamily="34" charset="0"/>
              <a:buChar char="₋"/>
            </a:pPr>
            <a:r>
              <a:rPr lang="pt-BR" sz="2000" dirty="0"/>
              <a:t>1 escavadeira hidráulica; </a:t>
            </a:r>
          </a:p>
          <a:p>
            <a:pPr marL="742950" lvl="1" indent="-285750">
              <a:buFont typeface="Calibri" panose="020F0502020204030204" pitchFamily="34" charset="0"/>
              <a:buChar char="₋"/>
            </a:pPr>
            <a:r>
              <a:rPr lang="pt-BR" sz="2000" dirty="0"/>
              <a:t>2 retro escavadeiras;</a:t>
            </a:r>
          </a:p>
          <a:p>
            <a:pPr marL="742950" lvl="1" indent="-285750">
              <a:buFont typeface="Calibri" panose="020F0502020204030204" pitchFamily="34" charset="0"/>
              <a:buChar char="₋"/>
            </a:pPr>
            <a:r>
              <a:rPr lang="pt-BR" sz="2000" dirty="0"/>
              <a:t>2 pá mecânicas;</a:t>
            </a:r>
          </a:p>
          <a:p>
            <a:pPr marL="742950" lvl="1" indent="-285750">
              <a:buFont typeface="Calibri" panose="020F0502020204030204" pitchFamily="34" charset="0"/>
              <a:buChar char="₋"/>
            </a:pPr>
            <a:r>
              <a:rPr lang="pt-BR" sz="2000" dirty="0"/>
              <a:t>20 caçambas; </a:t>
            </a:r>
          </a:p>
          <a:p>
            <a:pPr marL="742950" lvl="1" indent="-285750">
              <a:buFont typeface="Calibri" panose="020F0502020204030204" pitchFamily="34" charset="0"/>
              <a:buChar char="₋"/>
            </a:pPr>
            <a:r>
              <a:rPr lang="pt-BR" sz="2000" dirty="0"/>
              <a:t>1 caminhão comboio;</a:t>
            </a:r>
          </a:p>
          <a:p>
            <a:pPr marL="742950" lvl="1" indent="-285750">
              <a:buFont typeface="Calibri" panose="020F0502020204030204" pitchFamily="34" charset="0"/>
              <a:buChar char="₋"/>
            </a:pPr>
            <a:r>
              <a:rPr lang="pt-BR" sz="2000" dirty="0"/>
              <a:t>1 caminhão de carroceria.</a:t>
            </a:r>
          </a:p>
          <a:p>
            <a:pPr marL="742950" lvl="1" indent="-285750">
              <a:buFont typeface="Calibri" panose="020F0502020204030204" pitchFamily="34" charset="0"/>
              <a:buChar char="₋"/>
            </a:pPr>
            <a:endParaRPr lang="pt-BR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/>
              <a:t>Locais de atuação:</a:t>
            </a:r>
          </a:p>
          <a:p>
            <a:pPr marL="800100" lvl="1" indent="-342900">
              <a:buFont typeface="Calibri" panose="020F0502020204030204" pitchFamily="34" charset="0"/>
              <a:buChar char="₋"/>
            </a:pPr>
            <a:r>
              <a:rPr lang="pt-BR" sz="2000" dirty="0"/>
              <a:t>Canal do </a:t>
            </a:r>
            <a:r>
              <a:rPr lang="pt-BR" sz="2000" dirty="0" err="1"/>
              <a:t>Beirol</a:t>
            </a:r>
            <a:r>
              <a:rPr lang="pt-BR" sz="2000" dirty="0"/>
              <a:t> / Pedrinhas;</a:t>
            </a:r>
          </a:p>
          <a:p>
            <a:pPr marL="800100" lvl="1" indent="-342900">
              <a:buFont typeface="Calibri" panose="020F0502020204030204" pitchFamily="34" charset="0"/>
              <a:buChar char="₋"/>
            </a:pPr>
            <a:r>
              <a:rPr lang="pt-BR" sz="2000" dirty="0"/>
              <a:t>Treze de setembro com Minas Gerais ( Cuba de Asfalto);</a:t>
            </a:r>
          </a:p>
          <a:p>
            <a:pPr marL="800100" lvl="1" indent="-342900">
              <a:buFont typeface="Calibri" panose="020F0502020204030204" pitchFamily="34" charset="0"/>
              <a:buChar char="₋"/>
            </a:pPr>
            <a:r>
              <a:rPr lang="pt-BR" sz="2000" dirty="0"/>
              <a:t>Gal Osório entre Jovino e </a:t>
            </a:r>
            <a:r>
              <a:rPr lang="pt-BR" sz="2000" dirty="0" err="1"/>
              <a:t>Odilardo</a:t>
            </a:r>
            <a:r>
              <a:rPr lang="pt-BR" sz="2000" dirty="0"/>
              <a:t>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1C9DBCC-4D57-4535-86E1-35A0915CE4EE}"/>
              </a:ext>
            </a:extLst>
          </p:cNvPr>
          <p:cNvSpPr txBox="1"/>
          <p:nvPr/>
        </p:nvSpPr>
        <p:spPr>
          <a:xfrm>
            <a:off x="187138" y="6442644"/>
            <a:ext cx="590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2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ea logo">
            <a:extLst>
              <a:ext uri="{FF2B5EF4-FFF2-40B4-BE49-F238E27FC236}">
                <a16:creationId xmlns:a16="http://schemas.microsoft.com/office/drawing/2014/main" id="{A4334851-9944-4134-8A66-62A2485F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27502" r="328" b="24577"/>
          <a:stretch>
            <a:fillRect/>
          </a:stretch>
        </p:blipFill>
        <p:spPr bwMode="auto">
          <a:xfrm>
            <a:off x="187138" y="116539"/>
            <a:ext cx="2921007" cy="8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F3DBBCA-90C1-4756-BC81-8E082B771F12}"/>
              </a:ext>
            </a:extLst>
          </p:cNvPr>
          <p:cNvSpPr txBox="1"/>
          <p:nvPr/>
        </p:nvSpPr>
        <p:spPr>
          <a:xfrm>
            <a:off x="6264457" y="116539"/>
            <a:ext cx="563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/>
              <a:t>SITUAÇÃO DE EMERGÊNCIA OCASIONADA PELAS CHUVAS E ALAGAMENTOS</a:t>
            </a:r>
            <a:endParaRPr lang="pt-BR" sz="1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18C8CF-9F86-4680-B12C-51F24FD3FB39}"/>
              </a:ext>
            </a:extLst>
          </p:cNvPr>
          <p:cNvSpPr txBox="1"/>
          <p:nvPr/>
        </p:nvSpPr>
        <p:spPr>
          <a:xfrm>
            <a:off x="1066799" y="1360215"/>
            <a:ext cx="1112520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AFAP / SETE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BC86CE-D9F3-4054-913D-21C10B9A47EA}"/>
              </a:ext>
            </a:extLst>
          </p:cNvPr>
          <p:cNvSpPr txBox="1"/>
          <p:nvPr/>
        </p:nvSpPr>
        <p:spPr>
          <a:xfrm>
            <a:off x="1066799" y="2210716"/>
            <a:ext cx="631115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/>
              <a:t>Abordagem em 30 empreendedores.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/>
              <a:t>Locais:  </a:t>
            </a:r>
            <a:br>
              <a:rPr lang="pt-BR" sz="2000" dirty="0"/>
            </a:br>
            <a:endParaRPr lang="pt-BR" sz="100" dirty="0"/>
          </a:p>
          <a:p>
            <a:pPr marL="800100" lvl="1" indent="-342900">
              <a:buFont typeface="Calibri" panose="020F0502020204030204" pitchFamily="34" charset="0"/>
              <a:buChar char="₋"/>
            </a:pPr>
            <a:r>
              <a:rPr lang="pt-BR" sz="2000" dirty="0"/>
              <a:t>Av. Leopoldo Machado (entre e FAB e Feliciano Coelho);</a:t>
            </a:r>
          </a:p>
          <a:p>
            <a:pPr marL="800100" lvl="1" indent="-342900">
              <a:buFont typeface="Calibri" panose="020F0502020204030204" pitchFamily="34" charset="0"/>
              <a:buChar char="₋"/>
            </a:pPr>
            <a:r>
              <a:rPr lang="pt-BR" sz="2000" dirty="0"/>
              <a:t>⁠Cândido Mendes (trecho em frente ao teatro das </a:t>
            </a:r>
            <a:r>
              <a:rPr lang="pt-BR" sz="2000" dirty="0" err="1"/>
              <a:t>Bacabeiras</a:t>
            </a:r>
            <a:r>
              <a:rPr lang="pt-BR" sz="2000" dirty="0"/>
              <a:t>);</a:t>
            </a:r>
          </a:p>
          <a:p>
            <a:pPr marL="800100" lvl="1" indent="-342900">
              <a:buFont typeface="Calibri" panose="020F0502020204030204" pitchFamily="34" charset="0"/>
              <a:buChar char="₋"/>
            </a:pPr>
            <a:r>
              <a:rPr lang="pt-BR" sz="2000" dirty="0"/>
              <a:t>⁠</a:t>
            </a:r>
            <a:r>
              <a:rPr lang="pt-BR" sz="2000" dirty="0" err="1"/>
              <a:t>Ernestino</a:t>
            </a:r>
            <a:r>
              <a:rPr lang="pt-BR" sz="2000" dirty="0"/>
              <a:t> Borges (concentração de saída do bloco).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/>
              <a:t>Foi aplicado um formulário simples de pesquisa, para avaliação do montante investido e possível prejuízo.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dirty="0"/>
          </a:p>
          <a:p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D1C0FBF-1E57-49D1-B07B-8E91D1A155C0}"/>
              </a:ext>
            </a:extLst>
          </p:cNvPr>
          <p:cNvSpPr txBox="1"/>
          <p:nvPr/>
        </p:nvSpPr>
        <p:spPr>
          <a:xfrm>
            <a:off x="8148918" y="6355979"/>
            <a:ext cx="382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Fonte: Sec. Ezequias / Sec. Eduardo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7DF4B66-B8C9-45A4-B7D3-4B137860F0DA}"/>
              </a:ext>
            </a:extLst>
          </p:cNvPr>
          <p:cNvSpPr txBox="1"/>
          <p:nvPr/>
        </p:nvSpPr>
        <p:spPr>
          <a:xfrm>
            <a:off x="187138" y="6442644"/>
            <a:ext cx="590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B10FB48-7964-4826-A088-6D6CCDD66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51" y="2240801"/>
            <a:ext cx="4156105" cy="37110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45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ea logo">
            <a:extLst>
              <a:ext uri="{FF2B5EF4-FFF2-40B4-BE49-F238E27FC236}">
                <a16:creationId xmlns:a16="http://schemas.microsoft.com/office/drawing/2014/main" id="{A4334851-9944-4134-8A66-62A2485F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27502" r="328" b="24577"/>
          <a:stretch>
            <a:fillRect/>
          </a:stretch>
        </p:blipFill>
        <p:spPr bwMode="auto">
          <a:xfrm>
            <a:off x="187138" y="116539"/>
            <a:ext cx="2921007" cy="8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F3DBBCA-90C1-4756-BC81-8E082B771F12}"/>
              </a:ext>
            </a:extLst>
          </p:cNvPr>
          <p:cNvSpPr txBox="1"/>
          <p:nvPr/>
        </p:nvSpPr>
        <p:spPr>
          <a:xfrm>
            <a:off x="6264457" y="116539"/>
            <a:ext cx="563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/>
              <a:t>SITUAÇÃO DE EMERGÊNCIA OCASIONADA PELAS CHUVAS E ALAGAMENTOS</a:t>
            </a:r>
            <a:endParaRPr lang="pt-BR" sz="1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18C8CF-9F86-4680-B12C-51F24FD3FB39}"/>
              </a:ext>
            </a:extLst>
          </p:cNvPr>
          <p:cNvSpPr txBox="1"/>
          <p:nvPr/>
        </p:nvSpPr>
        <p:spPr>
          <a:xfrm>
            <a:off x="991907" y="1429660"/>
            <a:ext cx="1120009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CBM / Defesa Civil / Polícia Militar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C5AA28F-A1EB-40D8-94DE-2A311E73B091}"/>
              </a:ext>
            </a:extLst>
          </p:cNvPr>
          <p:cNvSpPr txBox="1"/>
          <p:nvPr/>
        </p:nvSpPr>
        <p:spPr>
          <a:xfrm>
            <a:off x="7599680" y="6355979"/>
            <a:ext cx="437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Fonte: Cel. Veríssimo e Cel. </a:t>
            </a:r>
            <a:r>
              <a:rPr lang="pt-BR" dirty="0" err="1"/>
              <a:t>Adilton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CA9A1E0-27A8-49A3-9115-F8EED80D635D}"/>
              </a:ext>
            </a:extLst>
          </p:cNvPr>
          <p:cNvSpPr txBox="1"/>
          <p:nvPr/>
        </p:nvSpPr>
        <p:spPr>
          <a:xfrm>
            <a:off x="991906" y="2211425"/>
            <a:ext cx="10911349" cy="284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/>
              <a:t>Redirecionamento de toda a estrutura de segurança para atender as famílias atendidas pelos alagamentos.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/>
              <a:t>Elaboração do Parecer Técnico para enviar para o MDR reconhecer SE – Situação de Emergência, no </a:t>
            </a:r>
            <a:r>
              <a:rPr lang="pt-BR" sz="2000" dirty="0" err="1"/>
              <a:t>Aturiá</a:t>
            </a:r>
            <a:r>
              <a:rPr lang="pt-BR" sz="20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Reforço no policiamento nas áreas afetadas.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Prontidão de 467 soldados em formação para apoio, socorro, transporte (material, mobília, </a:t>
            </a:r>
            <a:r>
              <a:rPr lang="pt-BR" sz="2000" dirty="0" err="1"/>
              <a:t>etc</a:t>
            </a:r>
            <a:r>
              <a:rPr lang="pt-BR" sz="2000" dirty="0"/>
              <a:t>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⁠Engajamento nas campanhas de doação de alimentos, roupas e mobílias.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69785EC-FF34-4280-8154-ED4447777059}"/>
              </a:ext>
            </a:extLst>
          </p:cNvPr>
          <p:cNvSpPr txBox="1"/>
          <p:nvPr/>
        </p:nvSpPr>
        <p:spPr>
          <a:xfrm>
            <a:off x="187138" y="6442644"/>
            <a:ext cx="590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2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ea logo">
            <a:extLst>
              <a:ext uri="{FF2B5EF4-FFF2-40B4-BE49-F238E27FC236}">
                <a16:creationId xmlns:a16="http://schemas.microsoft.com/office/drawing/2014/main" id="{A4334851-9944-4134-8A66-62A2485F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27502" r="328" b="24577"/>
          <a:stretch>
            <a:fillRect/>
          </a:stretch>
        </p:blipFill>
        <p:spPr bwMode="auto">
          <a:xfrm>
            <a:off x="187138" y="116539"/>
            <a:ext cx="2921007" cy="8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F3DBBCA-90C1-4756-BC81-8E082B771F12}"/>
              </a:ext>
            </a:extLst>
          </p:cNvPr>
          <p:cNvSpPr txBox="1"/>
          <p:nvPr/>
        </p:nvSpPr>
        <p:spPr>
          <a:xfrm>
            <a:off x="6264457" y="116539"/>
            <a:ext cx="563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/>
              <a:t>SITUAÇÃO DE EMERGÊNCIA OCASIONADA PELAS CHUVAS E ALAGAMENTOS</a:t>
            </a:r>
            <a:endParaRPr lang="pt-BR" sz="1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18C8CF-9F86-4680-B12C-51F24FD3FB39}"/>
              </a:ext>
            </a:extLst>
          </p:cNvPr>
          <p:cNvSpPr txBox="1"/>
          <p:nvPr/>
        </p:nvSpPr>
        <p:spPr>
          <a:xfrm>
            <a:off x="457199" y="1429660"/>
            <a:ext cx="1173480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SEED / SEDEL / SECULT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C5AA28F-A1EB-40D8-94DE-2A311E73B091}"/>
              </a:ext>
            </a:extLst>
          </p:cNvPr>
          <p:cNvSpPr txBox="1"/>
          <p:nvPr/>
        </p:nvSpPr>
        <p:spPr>
          <a:xfrm>
            <a:off x="5522259" y="6355979"/>
            <a:ext cx="645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Fonte: Sec. Sandra Casemiro / Sec. </a:t>
            </a:r>
            <a:r>
              <a:rPr lang="pt-BR" dirty="0" err="1"/>
              <a:t>Rudney</a:t>
            </a:r>
            <a:r>
              <a:rPr lang="pt-BR" dirty="0"/>
              <a:t> / Sec. </a:t>
            </a:r>
            <a:r>
              <a:rPr lang="pt-BR" dirty="0" err="1"/>
              <a:t>Clícia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CA9A1E0-27A8-49A3-9115-F8EED80D635D}"/>
              </a:ext>
            </a:extLst>
          </p:cNvPr>
          <p:cNvSpPr txBox="1"/>
          <p:nvPr/>
        </p:nvSpPr>
        <p:spPr>
          <a:xfrm>
            <a:off x="991907" y="2211425"/>
            <a:ext cx="10050341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Ponto de atendimento e abrigos: Escola Reinaldo Damasceno (ao lado da creche tia Chiquinha / em frente ao Residencial Açucena )  para ser polo na zona sul.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Ações:</a:t>
            </a: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pt-BR" sz="2000" dirty="0"/>
              <a:t>Alojamento na Escola; </a:t>
            </a: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pt-BR" sz="2000" dirty="0"/>
              <a:t>Alimentação : jantar, café da manhã, almoço e jantar; </a:t>
            </a: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₋"/>
            </a:pPr>
            <a:r>
              <a:rPr lang="pt-BR" sz="2000" dirty="0"/>
              <a:t>Espaço recreativo para criança;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E838CF-3AA6-4F79-92E8-569CA9F8B806}"/>
              </a:ext>
            </a:extLst>
          </p:cNvPr>
          <p:cNvSpPr txBox="1"/>
          <p:nvPr/>
        </p:nvSpPr>
        <p:spPr>
          <a:xfrm>
            <a:off x="187138" y="6442644"/>
            <a:ext cx="590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4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ea logo">
            <a:extLst>
              <a:ext uri="{FF2B5EF4-FFF2-40B4-BE49-F238E27FC236}">
                <a16:creationId xmlns:a16="http://schemas.microsoft.com/office/drawing/2014/main" id="{A4334851-9944-4134-8A66-62A2485F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27502" r="328" b="24577"/>
          <a:stretch>
            <a:fillRect/>
          </a:stretch>
        </p:blipFill>
        <p:spPr bwMode="auto">
          <a:xfrm>
            <a:off x="187138" y="80680"/>
            <a:ext cx="2921007" cy="8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F3DBBCA-90C1-4756-BC81-8E082B771F12}"/>
              </a:ext>
            </a:extLst>
          </p:cNvPr>
          <p:cNvSpPr txBox="1"/>
          <p:nvPr/>
        </p:nvSpPr>
        <p:spPr>
          <a:xfrm>
            <a:off x="6264457" y="116539"/>
            <a:ext cx="563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/>
              <a:t>SITUAÇÃO DE EMERGÊNCIA OCASIONADA PELAS CHUVAS E ALAGAMENTOS</a:t>
            </a:r>
            <a:endParaRPr lang="pt-BR" sz="1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B18C8CF-9F86-4680-B12C-51F24FD3FB39}"/>
              </a:ext>
            </a:extLst>
          </p:cNvPr>
          <p:cNvSpPr txBox="1"/>
          <p:nvPr/>
        </p:nvSpPr>
        <p:spPr>
          <a:xfrm>
            <a:off x="457199" y="1429660"/>
            <a:ext cx="1173480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ASSISTÊNCIA SOCIAL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C5AA28F-A1EB-40D8-94DE-2A311E73B091}"/>
              </a:ext>
            </a:extLst>
          </p:cNvPr>
          <p:cNvSpPr txBox="1"/>
          <p:nvPr/>
        </p:nvSpPr>
        <p:spPr>
          <a:xfrm>
            <a:off x="8148918" y="6355979"/>
            <a:ext cx="382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Fonte: Sec. Aline / Sec. </a:t>
            </a:r>
            <a:r>
              <a:rPr lang="pt-BR" dirty="0" err="1"/>
              <a:t>Laudenice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CA9A1E0-27A8-49A3-9115-F8EED80D635D}"/>
              </a:ext>
            </a:extLst>
          </p:cNvPr>
          <p:cNvSpPr txBox="1"/>
          <p:nvPr/>
        </p:nvSpPr>
        <p:spPr>
          <a:xfrm>
            <a:off x="991907" y="2211425"/>
            <a:ext cx="100503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/>
              <a:t>Acolhimento e abrigo de </a:t>
            </a:r>
            <a:r>
              <a:rPr lang="pt-BR" sz="2000" b="1" dirty="0"/>
              <a:t>96</a:t>
            </a:r>
            <a:r>
              <a:rPr lang="pt-BR" sz="2000" dirty="0"/>
              <a:t> famílias in loco, através do Programa Acolher Amapá, totalizando </a:t>
            </a:r>
            <a:r>
              <a:rPr lang="pt-BR" sz="2000" b="1" dirty="0"/>
              <a:t>384</a:t>
            </a:r>
            <a:r>
              <a:rPr lang="pt-BR" sz="2000" dirty="0"/>
              <a:t> pessoas atendidas.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b="1" dirty="0"/>
              <a:t>24</a:t>
            </a:r>
            <a:r>
              <a:rPr lang="pt-BR" sz="2000" dirty="0"/>
              <a:t> famílias abrigadas na Escola Reinaldo Maurício Damasceno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Disponibilização de 500 cestas básicas.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1000 kits dormitório, de higiene pessoal e dignidade menstrual.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200 colchões.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Resgate e distribuição de alimentação e medicamentos para animais de estimação.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A9D296F-11CB-4EBC-AE40-2F458163887A}"/>
              </a:ext>
            </a:extLst>
          </p:cNvPr>
          <p:cNvSpPr txBox="1"/>
          <p:nvPr/>
        </p:nvSpPr>
        <p:spPr>
          <a:xfrm>
            <a:off x="187138" y="6442644"/>
            <a:ext cx="590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5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ea logo">
            <a:extLst>
              <a:ext uri="{FF2B5EF4-FFF2-40B4-BE49-F238E27FC236}">
                <a16:creationId xmlns:a16="http://schemas.microsoft.com/office/drawing/2014/main" id="{2D926ED5-5DA5-42B9-8D35-780334B8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27502" r="328" b="24577"/>
          <a:stretch>
            <a:fillRect/>
          </a:stretch>
        </p:blipFill>
        <p:spPr bwMode="auto">
          <a:xfrm>
            <a:off x="2257985" y="1873621"/>
            <a:ext cx="8350257" cy="235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570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575</Words>
  <Application>Microsoft Office PowerPoint</Application>
  <PresentationFormat>Widescreen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Webdings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GRAPHICS RESERVE</dc:creator>
  <cp:lastModifiedBy>GRAPHICS RESERVE</cp:lastModifiedBy>
  <cp:revision>28</cp:revision>
  <dcterms:created xsi:type="dcterms:W3CDTF">2024-02-13T23:11:57Z</dcterms:created>
  <dcterms:modified xsi:type="dcterms:W3CDTF">2024-02-14T10:56:32Z</dcterms:modified>
</cp:coreProperties>
</file>